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2" r:id="rId3"/>
    <p:sldId id="270" r:id="rId4"/>
    <p:sldId id="268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7" r:id="rId13"/>
    <p:sldId id="269" r:id="rId14"/>
  </p:sldIdLst>
  <p:sldSz cx="10693400" cy="7561263"/>
  <p:notesSz cx="7099300" cy="102346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7" autoAdjust="0"/>
    <p:restoredTop sz="94701" autoAdjust="0"/>
  </p:normalViewPr>
  <p:slideViewPr>
    <p:cSldViewPr>
      <p:cViewPr varScale="1">
        <p:scale>
          <a:sx n="62" d="100"/>
          <a:sy n="62" d="100"/>
        </p:scale>
        <p:origin x="1320" y="72"/>
      </p:cViewPr>
      <p:guideLst>
        <p:guide orient="horz" pos="2382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90025" cy="16208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375" y="4284663"/>
            <a:ext cx="7486650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53350" y="303213"/>
            <a:ext cx="2405063" cy="70389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303213"/>
            <a:ext cx="7065962" cy="70389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90025" cy="15017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90025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988" y="1795463"/>
            <a:ext cx="4735512" cy="5546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22900" y="1795463"/>
            <a:ext cx="4735513" cy="5546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2425" y="1692275"/>
            <a:ext cx="472598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2425" y="2397125"/>
            <a:ext cx="4725988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1475" y="301625"/>
            <a:ext cx="5976938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5292725"/>
            <a:ext cx="64166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6675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6675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4988" y="303213"/>
            <a:ext cx="9623425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306" tIns="52153" rIns="104306" bIns="521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4988" y="1795463"/>
            <a:ext cx="9623425" cy="554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306" tIns="52153" rIns="104306" bIns="521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042988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1042988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defTabSz="1042988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defTabSz="1042988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defTabSz="1042988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defTabSz="1042988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6pPr>
      <a:lvl7pPr marL="914400" algn="l" defTabSz="1042988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7pPr>
      <a:lvl8pPr marL="1371600" algn="l" defTabSz="1042988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8pPr>
      <a:lvl9pPr marL="1828800" algn="l" defTabSz="1042988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9pPr>
    </p:titleStyle>
    <p:bodyStyle>
      <a:lvl1pPr marL="390525" indent="-390525" algn="l" defTabSz="1042988" rtl="0" fontAlgn="base">
        <a:spcBef>
          <a:spcPct val="20000"/>
        </a:spcBef>
        <a:spcAft>
          <a:spcPct val="0"/>
        </a:spcAft>
        <a:defRPr sz="3700">
          <a:solidFill>
            <a:schemeClr val="tx1"/>
          </a:solidFill>
          <a:latin typeface="+mn-lt"/>
          <a:ea typeface="+mn-ea"/>
          <a:cs typeface="+mn-cs"/>
        </a:defRPr>
      </a:lvl1pPr>
      <a:lvl2pPr marL="847725" indent="-325438" algn="l" defTabSz="1042988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</a:defRPr>
      </a:lvl2pPr>
      <a:lvl3pPr marL="1303338" indent="-260350" algn="l" defTabSz="1042988" rtl="0" fontAlgn="base">
        <a:spcBef>
          <a:spcPct val="20000"/>
        </a:spcBef>
        <a:spcAft>
          <a:spcPct val="0"/>
        </a:spcAft>
        <a:buFont typeface="Arial" charset="0"/>
        <a:buChar char="-"/>
        <a:defRPr sz="2700">
          <a:solidFill>
            <a:schemeClr val="tx1"/>
          </a:solidFill>
          <a:latin typeface="+mn-lt"/>
        </a:defRPr>
      </a:lvl3pPr>
      <a:lvl4pPr marL="1825625" indent="-260350" algn="l" defTabSz="1042988" rtl="0" fontAlgn="base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</a:defRPr>
      </a:lvl4pPr>
      <a:lvl5pPr marL="23463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5pPr>
      <a:lvl6pPr marL="28035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6pPr>
      <a:lvl7pPr marL="32607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7pPr>
      <a:lvl8pPr marL="37179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8pPr>
      <a:lvl9pPr marL="4175125" indent="-260350" algn="l" defTabSz="1042988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png"/><Relationship Id="rId5" Type="http://schemas.openxmlformats.org/officeDocument/2006/relationships/oleObject" Target="../embeddings/oleObject4.bin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7CE27B6-7472-4951-A578-2D05FA48BF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428" y="0"/>
            <a:ext cx="10067113" cy="757222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4988" y="303214"/>
            <a:ext cx="9623425" cy="691335"/>
          </a:xfrm>
          <a:solidFill>
            <a:srgbClr val="008000"/>
          </a:solidFill>
        </p:spPr>
        <p:txBody>
          <a:bodyPr/>
          <a:lstStyle/>
          <a:p>
            <a:pPr algn="ctr"/>
            <a:r>
              <a:rPr lang="en-GB" sz="3200" dirty="0">
                <a:solidFill>
                  <a:schemeClr val="bg1"/>
                </a:solidFill>
              </a:rPr>
              <a:t>Good and poor attachment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GB" sz="2800" dirty="0"/>
              <a:t>What differences do you see?</a:t>
            </a:r>
          </a:p>
        </p:txBody>
      </p:sp>
      <p:pic>
        <p:nvPicPr>
          <p:cNvPr id="24580" name="Picture 4" descr="Suck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2906713"/>
            <a:ext cx="4189413" cy="3613150"/>
          </a:xfrm>
          <a:prstGeom prst="rect">
            <a:avLst/>
          </a:prstGeom>
          <a:noFill/>
        </p:spPr>
      </p:pic>
      <p:pic>
        <p:nvPicPr>
          <p:cNvPr id="24581" name="Picture 5" descr="Suck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07050" y="2932113"/>
            <a:ext cx="4454525" cy="3656012"/>
          </a:xfrm>
          <a:prstGeom prst="rect">
            <a:avLst/>
          </a:prstGeom>
          <a:noFill/>
        </p:spPr>
      </p:pic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2398713" y="6610350"/>
            <a:ext cx="841375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4306" tIns="52153" rIns="104306" bIns="52153">
            <a:spAutoFit/>
          </a:bodyPr>
          <a:lstStyle/>
          <a:p>
            <a:pPr algn="ctr" defTabSz="1042988">
              <a:spcBef>
                <a:spcPct val="50000"/>
              </a:spcBef>
            </a:pPr>
            <a:r>
              <a:rPr lang="en-GB" sz="2700"/>
              <a:t>1</a:t>
            </a: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7451725" y="6610350"/>
            <a:ext cx="841375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4306" tIns="52153" rIns="104306" bIns="52153">
            <a:spAutoFit/>
          </a:bodyPr>
          <a:lstStyle/>
          <a:p>
            <a:pPr algn="ctr" defTabSz="1042988">
              <a:spcBef>
                <a:spcPct val="50000"/>
              </a:spcBef>
            </a:pPr>
            <a:r>
              <a:rPr lang="en-GB" sz="2700"/>
              <a:t>2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4988" y="303214"/>
            <a:ext cx="9623425" cy="762774"/>
          </a:xfrm>
          <a:solidFill>
            <a:srgbClr val="008000"/>
          </a:solidFill>
        </p:spPr>
        <p:txBody>
          <a:bodyPr/>
          <a:lstStyle/>
          <a:p>
            <a:pPr algn="ctr"/>
            <a:r>
              <a:rPr lang="en-GB" sz="3200" dirty="0">
                <a:solidFill>
                  <a:schemeClr val="bg1"/>
                </a:solidFill>
              </a:rPr>
              <a:t>Attachment (outside appearance)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GB" sz="2800" dirty="0"/>
              <a:t>What differences do you see?</a:t>
            </a:r>
          </a:p>
        </p:txBody>
      </p:sp>
      <p:pic>
        <p:nvPicPr>
          <p:cNvPr id="25604" name="Picture 4" descr="Suck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0" y="2982913"/>
            <a:ext cx="4021138" cy="3417887"/>
          </a:xfrm>
          <a:prstGeom prst="rect">
            <a:avLst/>
          </a:prstGeom>
          <a:noFill/>
        </p:spPr>
      </p:pic>
      <p:pic>
        <p:nvPicPr>
          <p:cNvPr id="25605" name="Picture 5" descr="Suck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4375" y="2986088"/>
            <a:ext cx="4098925" cy="3294062"/>
          </a:xfrm>
          <a:prstGeom prst="rect">
            <a:avLst/>
          </a:prstGeom>
          <a:noFill/>
        </p:spPr>
      </p:pic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2398713" y="6610350"/>
            <a:ext cx="841375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4306" tIns="52153" rIns="104306" bIns="52153">
            <a:spAutoFit/>
          </a:bodyPr>
          <a:lstStyle/>
          <a:p>
            <a:pPr algn="ctr" defTabSz="1042988">
              <a:spcBef>
                <a:spcPct val="50000"/>
              </a:spcBef>
            </a:pPr>
            <a:r>
              <a:rPr lang="en-GB" sz="2700"/>
              <a:t>1</a:t>
            </a: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7451725" y="6610350"/>
            <a:ext cx="841375" cy="5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4306" tIns="52153" rIns="104306" bIns="52153">
            <a:spAutoFit/>
          </a:bodyPr>
          <a:lstStyle/>
          <a:p>
            <a:pPr algn="ctr" defTabSz="1042988">
              <a:spcBef>
                <a:spcPct val="50000"/>
              </a:spcBef>
            </a:pPr>
            <a:r>
              <a:rPr lang="en-GB" sz="2700"/>
              <a:t>2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4988" y="303214"/>
            <a:ext cx="9623425" cy="762774"/>
          </a:xfrm>
          <a:solidFill>
            <a:srgbClr val="008000"/>
          </a:solidFill>
        </p:spPr>
        <p:txBody>
          <a:bodyPr/>
          <a:lstStyle/>
          <a:p>
            <a:pPr algn="ctr"/>
            <a:r>
              <a:rPr lang="en-GB" sz="3200" dirty="0">
                <a:solidFill>
                  <a:schemeClr val="bg1"/>
                </a:solidFill>
              </a:rPr>
              <a:t>Results of poor attachment</a:t>
            </a: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89048" y="1208863"/>
            <a:ext cx="7786742" cy="61436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47688" y="287338"/>
            <a:ext cx="9623425" cy="707211"/>
          </a:xfrm>
          <a:solidFill>
            <a:srgbClr val="008000"/>
          </a:solidFill>
        </p:spPr>
        <p:txBody>
          <a:bodyPr/>
          <a:lstStyle/>
          <a:p>
            <a:pPr algn="ctr"/>
            <a:r>
              <a:rPr lang="en-GB" sz="3200" dirty="0">
                <a:solidFill>
                  <a:schemeClr val="bg1"/>
                </a:solidFill>
              </a:rPr>
              <a:t>Reflexes in the baby</a:t>
            </a:r>
          </a:p>
        </p:txBody>
      </p:sp>
      <p:grpSp>
        <p:nvGrpSpPr>
          <p:cNvPr id="31747" name="Group 3"/>
          <p:cNvGrpSpPr>
            <a:grpSpLocks/>
          </p:cNvGrpSpPr>
          <p:nvPr/>
        </p:nvGrpSpPr>
        <p:grpSpPr bwMode="auto">
          <a:xfrm>
            <a:off x="379413" y="1398588"/>
            <a:ext cx="10104437" cy="5553075"/>
            <a:chOff x="204" y="799"/>
            <a:chExt cx="5443" cy="3173"/>
          </a:xfrm>
        </p:grpSpPr>
        <p:graphicFrame>
          <p:nvGraphicFramePr>
            <p:cNvPr id="31748" name="Object 4"/>
            <p:cNvGraphicFramePr>
              <a:graphicFrameLocks noChangeAspect="1"/>
            </p:cNvGraphicFramePr>
            <p:nvPr/>
          </p:nvGraphicFramePr>
          <p:xfrm>
            <a:off x="1360" y="1619"/>
            <a:ext cx="3077" cy="22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750" name="Image" r:id="rId3" imgW="5654783" imgH="4079068" progId="">
                    <p:embed/>
                  </p:oleObj>
                </mc:Choice>
                <mc:Fallback>
                  <p:oleObj name="Image" r:id="rId3" imgW="5654783" imgH="4079068" progId="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60" y="1619"/>
                          <a:ext cx="3077" cy="221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749" name="Text Box 5"/>
            <p:cNvSpPr txBox="1">
              <a:spLocks noChangeArrowheads="1"/>
            </p:cNvSpPr>
            <p:nvPr/>
          </p:nvSpPr>
          <p:spPr bwMode="auto">
            <a:xfrm>
              <a:off x="1610" y="799"/>
              <a:ext cx="2177" cy="9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104306" tIns="52153" rIns="104306" bIns="52153">
              <a:spAutoFit/>
            </a:bodyPr>
            <a:lstStyle/>
            <a:p>
              <a:pPr defTabSz="1042988">
                <a:spcBef>
                  <a:spcPct val="50000"/>
                </a:spcBef>
              </a:pPr>
              <a:r>
                <a:rPr lang="en-GB" sz="2300"/>
                <a:t>Rooting Reflex</a:t>
              </a:r>
            </a:p>
            <a:p>
              <a:pPr defTabSz="1042988">
                <a:spcBef>
                  <a:spcPct val="50000"/>
                </a:spcBef>
              </a:pPr>
              <a:r>
                <a:rPr lang="en-GB"/>
                <a:t>When something touches lips, baby opens mouth, puts tongue down and forward</a:t>
              </a:r>
            </a:p>
          </p:txBody>
        </p:sp>
        <p:sp>
          <p:nvSpPr>
            <p:cNvPr id="31750" name="Text Box 6"/>
            <p:cNvSpPr txBox="1">
              <a:spLocks noChangeArrowheads="1"/>
            </p:cNvSpPr>
            <p:nvPr/>
          </p:nvSpPr>
          <p:spPr bwMode="auto">
            <a:xfrm>
              <a:off x="3878" y="1296"/>
              <a:ext cx="1769" cy="7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104306" tIns="52153" rIns="104306" bIns="52153">
              <a:spAutoFit/>
            </a:bodyPr>
            <a:lstStyle/>
            <a:p>
              <a:pPr defTabSz="1042988">
                <a:spcBef>
                  <a:spcPct val="50000"/>
                </a:spcBef>
              </a:pPr>
              <a:r>
                <a:rPr lang="en-GB" sz="2300" dirty="0"/>
                <a:t>Sucking Reflex</a:t>
              </a:r>
            </a:p>
            <a:p>
              <a:pPr defTabSz="1042988">
                <a:spcBef>
                  <a:spcPct val="50000"/>
                </a:spcBef>
              </a:pPr>
              <a:r>
                <a:rPr lang="en-GB" dirty="0"/>
                <a:t>When something touches palate, baby sucks</a:t>
              </a:r>
            </a:p>
          </p:txBody>
        </p:sp>
        <p:sp>
          <p:nvSpPr>
            <p:cNvPr id="31751" name="Text Box 7"/>
            <p:cNvSpPr txBox="1">
              <a:spLocks noChangeArrowheads="1"/>
            </p:cNvSpPr>
            <p:nvPr/>
          </p:nvSpPr>
          <p:spPr bwMode="auto">
            <a:xfrm>
              <a:off x="4173" y="3254"/>
              <a:ext cx="1474" cy="7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104306" tIns="52153" rIns="104306" bIns="52153">
              <a:spAutoFit/>
            </a:bodyPr>
            <a:lstStyle/>
            <a:p>
              <a:pPr defTabSz="1042988">
                <a:spcBef>
                  <a:spcPct val="50000"/>
                </a:spcBef>
              </a:pPr>
              <a:r>
                <a:rPr lang="en-GB" sz="2300"/>
                <a:t>Swallowing Reflex</a:t>
              </a:r>
            </a:p>
            <a:p>
              <a:pPr defTabSz="1042988">
                <a:spcBef>
                  <a:spcPct val="50000"/>
                </a:spcBef>
              </a:pPr>
              <a:r>
                <a:rPr lang="en-GB"/>
                <a:t>When mouth fills with milk, baby swallows</a:t>
              </a:r>
            </a:p>
          </p:txBody>
        </p:sp>
        <p:sp>
          <p:nvSpPr>
            <p:cNvPr id="31752" name="Text Box 8"/>
            <p:cNvSpPr txBox="1">
              <a:spLocks noChangeArrowheads="1"/>
            </p:cNvSpPr>
            <p:nvPr/>
          </p:nvSpPr>
          <p:spPr bwMode="auto">
            <a:xfrm>
              <a:off x="204" y="1842"/>
              <a:ext cx="1179" cy="118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104306" tIns="52153" rIns="104306" bIns="52153">
              <a:spAutoFit/>
            </a:bodyPr>
            <a:lstStyle/>
            <a:p>
              <a:pPr defTabSz="1042988">
                <a:spcBef>
                  <a:spcPct val="50000"/>
                </a:spcBef>
              </a:pPr>
              <a:r>
                <a:rPr lang="en-GB" sz="2300"/>
                <a:t>Skill</a:t>
              </a:r>
            </a:p>
            <a:p>
              <a:pPr defTabSz="1042988">
                <a:spcBef>
                  <a:spcPct val="50000"/>
                </a:spcBef>
              </a:pPr>
              <a:r>
                <a:rPr lang="en-GB"/>
                <a:t>Mother learns to position baby</a:t>
              </a:r>
            </a:p>
            <a:p>
              <a:pPr defTabSz="1042988">
                <a:spcBef>
                  <a:spcPct val="50000"/>
                </a:spcBef>
              </a:pPr>
              <a:r>
                <a:rPr lang="en-GB"/>
                <a:t>Baby learns to take breast</a:t>
              </a:r>
            </a:p>
          </p:txBody>
        </p:sp>
      </p:grpSp>
      <p:sp>
        <p:nvSpPr>
          <p:cNvPr id="31754" name="Rectangle 10"/>
          <p:cNvSpPr>
            <a:spLocks noChangeArrowheads="1"/>
          </p:cNvSpPr>
          <p:nvPr/>
        </p:nvSpPr>
        <p:spPr bwMode="auto">
          <a:xfrm rot="1426026">
            <a:off x="4238625" y="4621213"/>
            <a:ext cx="712788" cy="269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55" name="Oval 11"/>
          <p:cNvSpPr>
            <a:spLocks noChangeArrowheads="1"/>
          </p:cNvSpPr>
          <p:nvPr/>
        </p:nvSpPr>
        <p:spPr bwMode="auto">
          <a:xfrm>
            <a:off x="4722813" y="4621213"/>
            <a:ext cx="177800" cy="168275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56" name="AutoShape 12"/>
          <p:cNvSpPr>
            <a:spLocks noChangeArrowheads="1"/>
          </p:cNvSpPr>
          <p:nvPr/>
        </p:nvSpPr>
        <p:spPr bwMode="auto">
          <a:xfrm rot="534525">
            <a:off x="4364038" y="4627563"/>
            <a:ext cx="612775" cy="336550"/>
          </a:xfrm>
          <a:prstGeom prst="rightArrow">
            <a:avLst>
              <a:gd name="adj1" fmla="val 50000"/>
              <a:gd name="adj2" fmla="val 45519"/>
            </a:avLst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10693400" cy="1176196"/>
          </a:xfrm>
          <a:prstGeom prst="rect">
            <a:avLst/>
          </a:prstGeom>
          <a:solidFill>
            <a:srgbClr val="008000"/>
          </a:solidFill>
        </p:spPr>
        <p:txBody>
          <a:bodyPr vert="horz" lIns="104306" tIns="52153" rIns="104306" bIns="52153" rtlCol="0" anchor="ctr">
            <a:normAutofit fontScale="85000" lnSpcReduction="20000"/>
          </a:bodyPr>
          <a:lstStyle/>
          <a:p>
            <a:pPr algn="ctr" defTabSz="1043056" fontAlgn="auto">
              <a:spcAft>
                <a:spcPts val="0"/>
              </a:spcAft>
              <a:defRPr/>
            </a:pPr>
            <a:r>
              <a:rPr lang="en-US" sz="3200" b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Session </a:t>
            </a:r>
            <a:endParaRPr lang="en-US" sz="32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 algn="ctr" defTabSz="1043056" fontAlgn="auto"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Infant &amp; Young Child feeding</a:t>
            </a:r>
          </a:p>
          <a:p>
            <a:pPr algn="ctr" defTabSz="1043056" fontAlgn="auto">
              <a:spcAft>
                <a:spcPts val="0"/>
              </a:spcAft>
              <a:defRPr/>
            </a:pPr>
            <a:r>
              <a:rPr lang="en-US" sz="32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How Breast Feeding Works</a:t>
            </a:r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99206" y="1637491"/>
            <a:ext cx="3790634" cy="492921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900664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203164" y="423045"/>
            <a:ext cx="10001320" cy="708796"/>
          </a:xfrm>
          <a:solidFill>
            <a:srgbClr val="008000"/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/>
          <a:lstStyle/>
          <a:p>
            <a:pPr algn="ctr"/>
            <a:r>
              <a:rPr lang="en-GB" sz="3200" dirty="0">
                <a:solidFill>
                  <a:schemeClr val="bg1"/>
                </a:solidFill>
              </a:rPr>
              <a:t>Session Objectives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534988" y="1636713"/>
            <a:ext cx="9623425" cy="5546725"/>
          </a:xfrm>
          <a:noFill/>
          <a:ln/>
        </p:spPr>
        <p:txBody>
          <a:bodyPr/>
          <a:lstStyle/>
          <a:p>
            <a:r>
              <a:rPr lang="en-GB" sz="2800" dirty="0"/>
              <a:t>After completing this session participants will be able to:</a:t>
            </a:r>
          </a:p>
          <a:p>
            <a:endParaRPr lang="en-GB" sz="2800" dirty="0"/>
          </a:p>
          <a:p>
            <a:pPr lvl="1">
              <a:lnSpc>
                <a:spcPct val="150000"/>
              </a:lnSpc>
            </a:pPr>
            <a:r>
              <a:rPr lang="en-GB" sz="2400" dirty="0"/>
              <a:t>Name the main parts of the breast and describe their function</a:t>
            </a:r>
          </a:p>
          <a:p>
            <a:pPr lvl="1">
              <a:lnSpc>
                <a:spcPct val="150000"/>
              </a:lnSpc>
            </a:pPr>
            <a:r>
              <a:rPr lang="en-GB" sz="2400" dirty="0"/>
              <a:t>Describe the hormonal control of breast milk production and ejection</a:t>
            </a:r>
          </a:p>
          <a:p>
            <a:pPr lvl="1">
              <a:lnSpc>
                <a:spcPct val="150000"/>
              </a:lnSpc>
            </a:pPr>
            <a:r>
              <a:rPr lang="en-GB" sz="2400" dirty="0"/>
              <a:t>Describe the difference between good and poor attachment of a baby at the breast</a:t>
            </a:r>
          </a:p>
          <a:p>
            <a:pPr lvl="1">
              <a:lnSpc>
                <a:spcPct val="150000"/>
              </a:lnSpc>
            </a:pPr>
            <a:r>
              <a:rPr lang="en-GB" sz="2400" dirty="0"/>
              <a:t>Describe the difference between effective and ineffective suckling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4988" y="303214"/>
            <a:ext cx="9623425" cy="977088"/>
          </a:xfrm>
          <a:solidFill>
            <a:srgbClr val="008000"/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Anatomy of the breast</a:t>
            </a:r>
          </a:p>
        </p:txBody>
      </p:sp>
      <p:grpSp>
        <p:nvGrpSpPr>
          <p:cNvPr id="30742" name="Group 22"/>
          <p:cNvGrpSpPr>
            <a:grpSpLocks/>
          </p:cNvGrpSpPr>
          <p:nvPr/>
        </p:nvGrpSpPr>
        <p:grpSpPr bwMode="auto">
          <a:xfrm>
            <a:off x="917545" y="1423177"/>
            <a:ext cx="8929750" cy="5786478"/>
            <a:chOff x="657" y="799"/>
            <a:chExt cx="4787" cy="3376"/>
          </a:xfrm>
        </p:grpSpPr>
        <p:graphicFrame>
          <p:nvGraphicFramePr>
            <p:cNvPr id="30738" name="Object 18"/>
            <p:cNvGraphicFramePr>
              <a:graphicFrameLocks noChangeAspect="1"/>
            </p:cNvGraphicFramePr>
            <p:nvPr/>
          </p:nvGraphicFramePr>
          <p:xfrm>
            <a:off x="657" y="799"/>
            <a:ext cx="2838" cy="32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40" name="Image" r:id="rId3" imgW="5841270" imgH="6780952" progId="">
                    <p:embed/>
                  </p:oleObj>
                </mc:Choice>
                <mc:Fallback>
                  <p:oleObj name="Image" r:id="rId3" imgW="5841270" imgH="6780952" progId="">
                    <p:embed/>
                    <p:pic>
                      <p:nvPicPr>
                        <p:cNvPr id="0" name="Picture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7" y="799"/>
                          <a:ext cx="2838" cy="329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0725" name="Text Box 5"/>
            <p:cNvSpPr txBox="1">
              <a:spLocks noChangeArrowheads="1"/>
            </p:cNvSpPr>
            <p:nvPr/>
          </p:nvSpPr>
          <p:spPr bwMode="auto">
            <a:xfrm>
              <a:off x="3288" y="2478"/>
              <a:ext cx="1044" cy="26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104306" tIns="52153" rIns="104306" bIns="52153">
              <a:spAutoFit/>
            </a:bodyPr>
            <a:lstStyle/>
            <a:p>
              <a:pPr defTabSz="1042988">
                <a:spcBef>
                  <a:spcPct val="50000"/>
                </a:spcBef>
              </a:pPr>
              <a:r>
                <a:rPr lang="en-GB" sz="2300"/>
                <a:t>Nipple</a:t>
              </a:r>
            </a:p>
          </p:txBody>
        </p:sp>
        <p:sp>
          <p:nvSpPr>
            <p:cNvPr id="30726" name="Text Box 6"/>
            <p:cNvSpPr txBox="1">
              <a:spLocks noChangeArrowheads="1"/>
            </p:cNvSpPr>
            <p:nvPr/>
          </p:nvSpPr>
          <p:spPr bwMode="auto">
            <a:xfrm>
              <a:off x="3152" y="2069"/>
              <a:ext cx="1044" cy="26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104306" tIns="52153" rIns="104306" bIns="52153">
              <a:spAutoFit/>
            </a:bodyPr>
            <a:lstStyle/>
            <a:p>
              <a:pPr defTabSz="1042988">
                <a:spcBef>
                  <a:spcPct val="50000"/>
                </a:spcBef>
              </a:pPr>
              <a:r>
                <a:rPr lang="en-GB" sz="2300"/>
                <a:t>Larger ducts</a:t>
              </a:r>
            </a:p>
          </p:txBody>
        </p:sp>
        <p:sp>
          <p:nvSpPr>
            <p:cNvPr id="30727" name="Text Box 7"/>
            <p:cNvSpPr txBox="1">
              <a:spLocks noChangeArrowheads="1"/>
            </p:cNvSpPr>
            <p:nvPr/>
          </p:nvSpPr>
          <p:spPr bwMode="auto">
            <a:xfrm>
              <a:off x="2880" y="1661"/>
              <a:ext cx="1044" cy="26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104306" tIns="52153" rIns="104306" bIns="52153">
              <a:spAutoFit/>
            </a:bodyPr>
            <a:lstStyle/>
            <a:p>
              <a:pPr defTabSz="1042988">
                <a:spcBef>
                  <a:spcPct val="50000"/>
                </a:spcBef>
              </a:pPr>
              <a:r>
                <a:rPr lang="en-GB" sz="2300"/>
                <a:t>Ducts</a:t>
              </a:r>
            </a:p>
          </p:txBody>
        </p:sp>
        <p:sp>
          <p:nvSpPr>
            <p:cNvPr id="30728" name="Text Box 8"/>
            <p:cNvSpPr txBox="1">
              <a:spLocks noChangeArrowheads="1"/>
            </p:cNvSpPr>
            <p:nvPr/>
          </p:nvSpPr>
          <p:spPr bwMode="auto">
            <a:xfrm>
              <a:off x="2699" y="3271"/>
              <a:ext cx="1814" cy="26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104306" tIns="52153" rIns="104306" bIns="52153">
              <a:spAutoFit/>
            </a:bodyPr>
            <a:lstStyle/>
            <a:p>
              <a:pPr defTabSz="1042988">
                <a:spcBef>
                  <a:spcPct val="50000"/>
                </a:spcBef>
              </a:pPr>
              <a:r>
                <a:rPr lang="en-GB" sz="2300"/>
                <a:t>Montgomery’s glands</a:t>
              </a:r>
            </a:p>
          </p:txBody>
        </p:sp>
        <p:sp>
          <p:nvSpPr>
            <p:cNvPr id="30729" name="Text Box 9"/>
            <p:cNvSpPr txBox="1">
              <a:spLocks noChangeArrowheads="1"/>
            </p:cNvSpPr>
            <p:nvPr/>
          </p:nvSpPr>
          <p:spPr bwMode="auto">
            <a:xfrm>
              <a:off x="2880" y="2976"/>
              <a:ext cx="771" cy="26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104306" tIns="52153" rIns="104306" bIns="52153">
              <a:spAutoFit/>
            </a:bodyPr>
            <a:lstStyle/>
            <a:p>
              <a:pPr defTabSz="1042988">
                <a:spcBef>
                  <a:spcPct val="50000"/>
                </a:spcBef>
              </a:pPr>
              <a:r>
                <a:rPr lang="en-GB" sz="2300"/>
                <a:t>Areola</a:t>
              </a:r>
            </a:p>
          </p:txBody>
        </p:sp>
        <p:sp>
          <p:nvSpPr>
            <p:cNvPr id="30730" name="Text Box 10"/>
            <p:cNvSpPr txBox="1">
              <a:spLocks noChangeArrowheads="1"/>
            </p:cNvSpPr>
            <p:nvPr/>
          </p:nvSpPr>
          <p:spPr bwMode="auto">
            <a:xfrm>
              <a:off x="2245" y="3566"/>
              <a:ext cx="908" cy="26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104306" tIns="52153" rIns="104306" bIns="52153">
              <a:spAutoFit/>
            </a:bodyPr>
            <a:lstStyle/>
            <a:p>
              <a:pPr defTabSz="1042988">
                <a:spcBef>
                  <a:spcPct val="50000"/>
                </a:spcBef>
              </a:pPr>
              <a:r>
                <a:rPr lang="en-GB" sz="2300"/>
                <a:t>Alveoli</a:t>
              </a:r>
            </a:p>
          </p:txBody>
        </p:sp>
        <p:sp>
          <p:nvSpPr>
            <p:cNvPr id="30732" name="Text Box 12"/>
            <p:cNvSpPr txBox="1">
              <a:spLocks noChangeArrowheads="1"/>
            </p:cNvSpPr>
            <p:nvPr/>
          </p:nvSpPr>
          <p:spPr bwMode="auto">
            <a:xfrm>
              <a:off x="975" y="3714"/>
              <a:ext cx="1179" cy="46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104306" tIns="52153" rIns="104306" bIns="52153">
              <a:spAutoFit/>
            </a:bodyPr>
            <a:lstStyle/>
            <a:p>
              <a:pPr defTabSz="1042988">
                <a:spcBef>
                  <a:spcPct val="50000"/>
                </a:spcBef>
              </a:pPr>
              <a:r>
                <a:rPr lang="en-GB" sz="2300"/>
                <a:t>Supporting tissue and fat</a:t>
              </a:r>
            </a:p>
          </p:txBody>
        </p:sp>
        <p:sp>
          <p:nvSpPr>
            <p:cNvPr id="30733" name="Text Box 13"/>
            <p:cNvSpPr txBox="1">
              <a:spLocks noChangeArrowheads="1"/>
            </p:cNvSpPr>
            <p:nvPr/>
          </p:nvSpPr>
          <p:spPr bwMode="auto">
            <a:xfrm>
              <a:off x="2608" y="1275"/>
              <a:ext cx="1497" cy="26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104306" tIns="52153" rIns="104306" bIns="52153">
              <a:spAutoFit/>
            </a:bodyPr>
            <a:lstStyle/>
            <a:p>
              <a:pPr defTabSz="1042988">
                <a:spcBef>
                  <a:spcPct val="50000"/>
                </a:spcBef>
              </a:pPr>
              <a:r>
                <a:rPr lang="en-GB" sz="2300"/>
                <a:t>Milk-secreting cells</a:t>
              </a:r>
            </a:p>
          </p:txBody>
        </p:sp>
        <p:sp>
          <p:nvSpPr>
            <p:cNvPr id="30734" name="Text Box 14"/>
            <p:cNvSpPr txBox="1">
              <a:spLocks noChangeArrowheads="1"/>
            </p:cNvSpPr>
            <p:nvPr/>
          </p:nvSpPr>
          <p:spPr bwMode="auto">
            <a:xfrm>
              <a:off x="2290" y="935"/>
              <a:ext cx="998" cy="26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104306" tIns="52153" rIns="104306" bIns="52153">
              <a:spAutoFit/>
            </a:bodyPr>
            <a:lstStyle/>
            <a:p>
              <a:pPr defTabSz="1042988">
                <a:spcBef>
                  <a:spcPct val="50000"/>
                </a:spcBef>
              </a:pPr>
              <a:r>
                <a:rPr lang="en-GB" sz="2300"/>
                <a:t>Muscle cells</a:t>
              </a:r>
            </a:p>
          </p:txBody>
        </p:sp>
        <p:sp>
          <p:nvSpPr>
            <p:cNvPr id="30736" name="Text Box 16"/>
            <p:cNvSpPr txBox="1">
              <a:spLocks noChangeArrowheads="1"/>
            </p:cNvSpPr>
            <p:nvPr/>
          </p:nvSpPr>
          <p:spPr bwMode="auto">
            <a:xfrm>
              <a:off x="3379" y="845"/>
              <a:ext cx="1248" cy="42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104306" tIns="52153" rIns="104306" bIns="52153">
              <a:spAutoFit/>
            </a:bodyPr>
            <a:lstStyle/>
            <a:p>
              <a:pPr defTabSz="1042988">
                <a:spcBef>
                  <a:spcPct val="50000"/>
                </a:spcBef>
              </a:pPr>
              <a:r>
                <a:rPr lang="en-GB" dirty="0" err="1"/>
                <a:t>Oxytocin</a:t>
              </a:r>
              <a:r>
                <a:rPr lang="en-GB" dirty="0"/>
                <a:t> makes them contract</a:t>
              </a:r>
            </a:p>
          </p:txBody>
        </p:sp>
        <p:sp>
          <p:nvSpPr>
            <p:cNvPr id="30737" name="AutoShape 17"/>
            <p:cNvSpPr>
              <a:spLocks/>
            </p:cNvSpPr>
            <p:nvPr/>
          </p:nvSpPr>
          <p:spPr bwMode="auto">
            <a:xfrm>
              <a:off x="4105" y="1253"/>
              <a:ext cx="90" cy="318"/>
            </a:xfrm>
            <a:prstGeom prst="leftBrace">
              <a:avLst>
                <a:gd name="adj1" fmla="val 29444"/>
                <a:gd name="adj2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9" name="AutoShape 19"/>
            <p:cNvSpPr>
              <a:spLocks/>
            </p:cNvSpPr>
            <p:nvPr/>
          </p:nvSpPr>
          <p:spPr bwMode="auto">
            <a:xfrm>
              <a:off x="3288" y="890"/>
              <a:ext cx="90" cy="318"/>
            </a:xfrm>
            <a:prstGeom prst="leftBrace">
              <a:avLst>
                <a:gd name="adj1" fmla="val 29444"/>
                <a:gd name="adj2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0" name="Text Box 20"/>
            <p:cNvSpPr txBox="1">
              <a:spLocks noChangeArrowheads="1"/>
            </p:cNvSpPr>
            <p:nvPr/>
          </p:nvSpPr>
          <p:spPr bwMode="auto">
            <a:xfrm>
              <a:off x="4196" y="1207"/>
              <a:ext cx="1248" cy="42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104306" tIns="52153" rIns="104306" bIns="52153">
              <a:spAutoFit/>
            </a:bodyPr>
            <a:lstStyle/>
            <a:p>
              <a:pPr defTabSz="1042988">
                <a:spcBef>
                  <a:spcPct val="50000"/>
                </a:spcBef>
              </a:pPr>
              <a:r>
                <a:rPr lang="en-GB" dirty="0" err="1"/>
                <a:t>Prolactin</a:t>
              </a:r>
              <a:r>
                <a:rPr lang="en-GB" dirty="0"/>
                <a:t> makes them secrete milk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4988" y="303214"/>
            <a:ext cx="9623425" cy="762773"/>
          </a:xfrm>
          <a:solidFill>
            <a:srgbClr val="008000"/>
          </a:solidFill>
        </p:spPr>
        <p:txBody>
          <a:bodyPr/>
          <a:lstStyle/>
          <a:p>
            <a:pPr algn="ctr"/>
            <a:r>
              <a:rPr lang="en-GB" sz="3200" dirty="0" err="1">
                <a:solidFill>
                  <a:schemeClr val="bg1"/>
                </a:solidFill>
              </a:rPr>
              <a:t>Prolactin</a:t>
            </a:r>
            <a:endParaRPr lang="en-GB" sz="3200" dirty="0">
              <a:solidFill>
                <a:schemeClr val="bg1"/>
              </a:solidFill>
            </a:endParaRPr>
          </a:p>
        </p:txBody>
      </p:sp>
      <p:pic>
        <p:nvPicPr>
          <p:cNvPr id="13" name="Picture 12" descr="C:\Users\User\AppData\Local\Microsoft\Windows\INetCache\Content.Word\1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6173" y="1423177"/>
            <a:ext cx="7858180" cy="49292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4988" y="303214"/>
            <a:ext cx="9623425" cy="834212"/>
          </a:xfrm>
          <a:solidFill>
            <a:srgbClr val="008000"/>
          </a:solidFill>
        </p:spPr>
        <p:txBody>
          <a:bodyPr/>
          <a:lstStyle/>
          <a:p>
            <a:pPr algn="ctr"/>
            <a:r>
              <a:rPr lang="en-GB" dirty="0" err="1">
                <a:solidFill>
                  <a:schemeClr val="bg1"/>
                </a:solidFill>
              </a:rPr>
              <a:t>Oxytocin</a:t>
            </a:r>
            <a:r>
              <a:rPr lang="en-GB" dirty="0">
                <a:solidFill>
                  <a:schemeClr val="bg1"/>
                </a:solidFill>
              </a:rPr>
              <a:t> reflex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4988" y="1239838"/>
            <a:ext cx="9779000" cy="635000"/>
          </a:xfrm>
        </p:spPr>
        <p:txBody>
          <a:bodyPr/>
          <a:lstStyle/>
          <a:p>
            <a:pPr algn="ctr"/>
            <a:r>
              <a:rPr lang="en-GB" sz="2800" dirty="0"/>
              <a:t>	Works </a:t>
            </a:r>
            <a:r>
              <a:rPr lang="en-GB" sz="2800" i="1" dirty="0"/>
              <a:t>before</a:t>
            </a:r>
            <a:r>
              <a:rPr lang="en-GB" sz="2800" dirty="0"/>
              <a:t> or </a:t>
            </a:r>
            <a:r>
              <a:rPr lang="en-GB" sz="2800" i="1" dirty="0"/>
              <a:t>during</a:t>
            </a:r>
            <a:r>
              <a:rPr lang="en-GB" sz="2800" dirty="0"/>
              <a:t> feed to make milk flow</a:t>
            </a:r>
          </a:p>
        </p:txBody>
      </p:sp>
      <p:grpSp>
        <p:nvGrpSpPr>
          <p:cNvPr id="20498" name="Group 18"/>
          <p:cNvGrpSpPr>
            <a:grpSpLocks/>
          </p:cNvGrpSpPr>
          <p:nvPr/>
        </p:nvGrpSpPr>
        <p:grpSpPr bwMode="auto">
          <a:xfrm>
            <a:off x="631825" y="2147887"/>
            <a:ext cx="9501221" cy="4990329"/>
            <a:chOff x="340" y="1227"/>
            <a:chExt cx="5352" cy="2793"/>
          </a:xfrm>
        </p:grpSpPr>
        <p:sp>
          <p:nvSpPr>
            <p:cNvPr id="20490" name="Text Box 10"/>
            <p:cNvSpPr txBox="1">
              <a:spLocks noChangeArrowheads="1"/>
            </p:cNvSpPr>
            <p:nvPr/>
          </p:nvSpPr>
          <p:spPr bwMode="auto">
            <a:xfrm>
              <a:off x="3787" y="3475"/>
              <a:ext cx="1905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104306" tIns="52153" rIns="104306" bIns="52153">
              <a:spAutoFit/>
            </a:bodyPr>
            <a:lstStyle/>
            <a:p>
              <a:pPr marL="306388" indent="-306388" defTabSz="1042988">
                <a:lnSpc>
                  <a:spcPct val="90000"/>
                </a:lnSpc>
                <a:spcBef>
                  <a:spcPct val="50000"/>
                </a:spcBef>
                <a:buFontTx/>
                <a:buChar char="•"/>
              </a:pPr>
              <a:r>
                <a:rPr lang="en-GB" sz="2300"/>
                <a:t>Makes uterus contract</a:t>
              </a:r>
            </a:p>
          </p:txBody>
        </p:sp>
        <p:grpSp>
          <p:nvGrpSpPr>
            <p:cNvPr id="20495" name="Group 15"/>
            <p:cNvGrpSpPr>
              <a:grpSpLocks/>
            </p:cNvGrpSpPr>
            <p:nvPr/>
          </p:nvGrpSpPr>
          <p:grpSpPr bwMode="auto">
            <a:xfrm>
              <a:off x="1519" y="1227"/>
              <a:ext cx="2326" cy="2793"/>
              <a:chOff x="1519" y="1227"/>
              <a:chExt cx="2326" cy="2793"/>
            </a:xfrm>
          </p:grpSpPr>
          <p:graphicFrame>
            <p:nvGraphicFramePr>
              <p:cNvPr id="20493" name="Object 13"/>
              <p:cNvGraphicFramePr>
                <a:graphicFrameLocks noChangeAspect="1"/>
              </p:cNvGraphicFramePr>
              <p:nvPr/>
            </p:nvGraphicFramePr>
            <p:xfrm>
              <a:off x="1519" y="1227"/>
              <a:ext cx="2326" cy="279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495" name="Image" r:id="rId3" imgW="4863492" imgH="5841270" progId="">
                      <p:embed/>
                    </p:oleObj>
                  </mc:Choice>
                  <mc:Fallback>
                    <p:oleObj name="Image" r:id="rId3" imgW="4863492" imgH="5841270" progId="">
                      <p:embed/>
                      <p:pic>
                        <p:nvPicPr>
                          <p:cNvPr id="0" name="Picture 1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519" y="1227"/>
                            <a:ext cx="2326" cy="279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0494" name="Oval 14"/>
              <p:cNvSpPr>
                <a:spLocks noChangeArrowheads="1"/>
              </p:cNvSpPr>
              <p:nvPr/>
            </p:nvSpPr>
            <p:spPr bwMode="auto">
              <a:xfrm>
                <a:off x="1973" y="1797"/>
                <a:ext cx="363" cy="272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0487" name="Text Box 7"/>
            <p:cNvSpPr txBox="1">
              <a:spLocks noChangeArrowheads="1"/>
            </p:cNvSpPr>
            <p:nvPr/>
          </p:nvSpPr>
          <p:spPr bwMode="auto">
            <a:xfrm>
              <a:off x="3742" y="2069"/>
              <a:ext cx="1814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104306" tIns="52153" rIns="104306" bIns="52153">
              <a:spAutoFit/>
            </a:bodyPr>
            <a:lstStyle/>
            <a:p>
              <a:pPr defTabSz="1042988">
                <a:spcBef>
                  <a:spcPct val="50000"/>
                </a:spcBef>
              </a:pPr>
              <a:r>
                <a:rPr lang="en-GB" sz="2300"/>
                <a:t>Sensory impulses from nipples</a:t>
              </a:r>
            </a:p>
          </p:txBody>
        </p:sp>
        <p:sp>
          <p:nvSpPr>
            <p:cNvPr id="20485" name="Text Box 5"/>
            <p:cNvSpPr txBox="1">
              <a:spLocks noChangeArrowheads="1"/>
            </p:cNvSpPr>
            <p:nvPr/>
          </p:nvSpPr>
          <p:spPr bwMode="auto">
            <a:xfrm>
              <a:off x="340" y="2296"/>
              <a:ext cx="1360" cy="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104306" tIns="52153" rIns="104306" bIns="52153">
              <a:spAutoFit/>
            </a:bodyPr>
            <a:lstStyle/>
            <a:p>
              <a:pPr algn="r" defTabSz="1042988">
                <a:spcBef>
                  <a:spcPct val="50000"/>
                </a:spcBef>
              </a:pPr>
              <a:r>
                <a:rPr lang="en-GB" sz="2300"/>
                <a:t>Oxytocin in blood</a:t>
              </a:r>
            </a:p>
          </p:txBody>
        </p:sp>
        <p:sp>
          <p:nvSpPr>
            <p:cNvPr id="20486" name="Text Box 6"/>
            <p:cNvSpPr txBox="1">
              <a:spLocks noChangeArrowheads="1"/>
            </p:cNvSpPr>
            <p:nvPr/>
          </p:nvSpPr>
          <p:spPr bwMode="auto">
            <a:xfrm>
              <a:off x="385" y="3225"/>
              <a:ext cx="1134" cy="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104306" tIns="52153" rIns="104306" bIns="52153">
              <a:spAutoFit/>
            </a:bodyPr>
            <a:lstStyle/>
            <a:p>
              <a:pPr algn="r" defTabSz="1042988">
                <a:spcBef>
                  <a:spcPct val="50000"/>
                </a:spcBef>
              </a:pPr>
              <a:r>
                <a:rPr lang="en-GB" sz="2300"/>
                <a:t>Baby suckling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4988" y="303214"/>
            <a:ext cx="9623425" cy="762773"/>
          </a:xfrm>
          <a:solidFill>
            <a:srgbClr val="008000"/>
          </a:solidFill>
        </p:spPr>
        <p:txBody>
          <a:bodyPr/>
          <a:lstStyle/>
          <a:p>
            <a:pPr algn="ctr"/>
            <a:r>
              <a:rPr lang="en-GB" sz="3200" dirty="0">
                <a:solidFill>
                  <a:schemeClr val="bg1"/>
                </a:solidFill>
              </a:rPr>
              <a:t>Helping and hindering of </a:t>
            </a:r>
            <a:r>
              <a:rPr lang="en-GB" sz="3200" dirty="0" err="1">
                <a:solidFill>
                  <a:schemeClr val="bg1"/>
                </a:solidFill>
              </a:rPr>
              <a:t>oxytocin</a:t>
            </a:r>
            <a:r>
              <a:rPr lang="en-GB" sz="3200" dirty="0">
                <a:solidFill>
                  <a:schemeClr val="bg1"/>
                </a:solidFill>
              </a:rPr>
              <a:t> reflex </a:t>
            </a:r>
          </a:p>
        </p:txBody>
      </p:sp>
      <p:grpSp>
        <p:nvGrpSpPr>
          <p:cNvPr id="21526" name="Group 22"/>
          <p:cNvGrpSpPr>
            <a:grpSpLocks/>
          </p:cNvGrpSpPr>
          <p:nvPr/>
        </p:nvGrpSpPr>
        <p:grpSpPr bwMode="auto">
          <a:xfrm>
            <a:off x="336550" y="1955800"/>
            <a:ext cx="9966325" cy="5002213"/>
            <a:chOff x="181" y="1117"/>
            <a:chExt cx="5369" cy="2858"/>
          </a:xfrm>
        </p:grpSpPr>
        <p:graphicFrame>
          <p:nvGraphicFramePr>
            <p:cNvPr id="21512" name="Object 8"/>
            <p:cNvGraphicFramePr>
              <a:graphicFrameLocks noChangeAspect="1"/>
            </p:cNvGraphicFramePr>
            <p:nvPr/>
          </p:nvGraphicFramePr>
          <p:xfrm>
            <a:off x="1512" y="1162"/>
            <a:ext cx="2341" cy="28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28" name="Image" r:id="rId3" imgW="4863492" imgH="5841270" progId="">
                    <p:embed/>
                  </p:oleObj>
                </mc:Choice>
                <mc:Fallback>
                  <p:oleObj name="Image" r:id="rId3" imgW="4863492" imgH="5841270" progId="">
                    <p:embed/>
                    <p:pic>
                      <p:nvPicPr>
                        <p:cNvPr id="0" name="Picture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12" y="1162"/>
                          <a:ext cx="2341" cy="28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513" name="AutoShape 9"/>
            <p:cNvSpPr>
              <a:spLocks noChangeArrowheads="1"/>
            </p:cNvSpPr>
            <p:nvPr/>
          </p:nvSpPr>
          <p:spPr bwMode="auto">
            <a:xfrm rot="-1753491">
              <a:off x="3972" y="1508"/>
              <a:ext cx="1569" cy="2059"/>
            </a:xfrm>
            <a:prstGeom prst="irregularSeal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4" name="Text Box 10"/>
            <p:cNvSpPr txBox="1">
              <a:spLocks noChangeArrowheads="1"/>
            </p:cNvSpPr>
            <p:nvPr/>
          </p:nvSpPr>
          <p:spPr bwMode="auto">
            <a:xfrm>
              <a:off x="4416" y="2069"/>
              <a:ext cx="635" cy="10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104306" tIns="52153" rIns="104306" bIns="52153">
              <a:spAutoFit/>
            </a:bodyPr>
            <a:lstStyle/>
            <a:p>
              <a:pPr defTabSz="1042988">
                <a:spcBef>
                  <a:spcPct val="50000"/>
                </a:spcBef>
                <a:buFontTx/>
                <a:buChar char="•"/>
              </a:pPr>
              <a:r>
                <a:rPr lang="en-GB"/>
                <a:t> Worry</a:t>
              </a:r>
            </a:p>
            <a:p>
              <a:pPr defTabSz="1042988">
                <a:spcBef>
                  <a:spcPct val="50000"/>
                </a:spcBef>
                <a:buFontTx/>
                <a:buChar char="•"/>
              </a:pPr>
              <a:r>
                <a:rPr lang="en-GB"/>
                <a:t> Stress</a:t>
              </a:r>
            </a:p>
            <a:p>
              <a:pPr defTabSz="1042988">
                <a:spcBef>
                  <a:spcPct val="50000"/>
                </a:spcBef>
                <a:buFontTx/>
                <a:buChar char="•"/>
              </a:pPr>
              <a:r>
                <a:rPr lang="en-GB"/>
                <a:t> Pain</a:t>
              </a:r>
            </a:p>
            <a:p>
              <a:pPr defTabSz="1042988">
                <a:spcBef>
                  <a:spcPct val="50000"/>
                </a:spcBef>
                <a:buFontTx/>
                <a:buChar char="•"/>
              </a:pPr>
              <a:r>
                <a:rPr lang="en-GB"/>
                <a:t> Doubt</a:t>
              </a:r>
            </a:p>
          </p:txBody>
        </p:sp>
        <p:sp>
          <p:nvSpPr>
            <p:cNvPr id="21516" name="Text Box 12"/>
            <p:cNvSpPr txBox="1">
              <a:spLocks noChangeArrowheads="1"/>
            </p:cNvSpPr>
            <p:nvPr/>
          </p:nvSpPr>
          <p:spPr bwMode="auto">
            <a:xfrm>
              <a:off x="3509" y="1117"/>
              <a:ext cx="2041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104306" tIns="52153" rIns="104306" bIns="52153">
              <a:spAutoFit/>
            </a:bodyPr>
            <a:lstStyle/>
            <a:p>
              <a:pPr marL="306388" indent="-306388" algn="ctr" defTabSz="1042988">
                <a:lnSpc>
                  <a:spcPct val="90000"/>
                </a:lnSpc>
                <a:spcBef>
                  <a:spcPct val="50000"/>
                </a:spcBef>
              </a:pPr>
              <a:r>
                <a:rPr lang="en-GB" sz="3200"/>
                <a:t>These </a:t>
              </a:r>
              <a:r>
                <a:rPr lang="en-GB" sz="3200" i="1"/>
                <a:t>hinder </a:t>
              </a:r>
              <a:r>
                <a:rPr lang="en-GB" sz="3200"/>
                <a:t>reflex</a:t>
              </a:r>
            </a:p>
          </p:txBody>
        </p:sp>
        <p:sp>
          <p:nvSpPr>
            <p:cNvPr id="21517" name="Text Box 13"/>
            <p:cNvSpPr txBox="1">
              <a:spLocks noChangeArrowheads="1"/>
            </p:cNvSpPr>
            <p:nvPr/>
          </p:nvSpPr>
          <p:spPr bwMode="auto">
            <a:xfrm>
              <a:off x="289" y="1117"/>
              <a:ext cx="1905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104306" tIns="52153" rIns="104306" bIns="52153">
              <a:spAutoFit/>
            </a:bodyPr>
            <a:lstStyle/>
            <a:p>
              <a:pPr marL="306388" indent="-306388" algn="ctr" defTabSz="1042988">
                <a:lnSpc>
                  <a:spcPct val="90000"/>
                </a:lnSpc>
                <a:spcBef>
                  <a:spcPct val="50000"/>
                </a:spcBef>
              </a:pPr>
              <a:r>
                <a:rPr lang="en-GB" sz="3200"/>
                <a:t>These </a:t>
              </a:r>
              <a:r>
                <a:rPr lang="en-GB" sz="3200" i="1"/>
                <a:t>help </a:t>
              </a:r>
              <a:r>
                <a:rPr lang="en-GB" sz="3200"/>
                <a:t>reflex</a:t>
              </a:r>
            </a:p>
          </p:txBody>
        </p:sp>
        <p:sp>
          <p:nvSpPr>
            <p:cNvPr id="21521" name="Oval 17"/>
            <p:cNvSpPr>
              <a:spLocks noChangeArrowheads="1"/>
            </p:cNvSpPr>
            <p:nvPr/>
          </p:nvSpPr>
          <p:spPr bwMode="auto">
            <a:xfrm>
              <a:off x="561" y="2070"/>
              <a:ext cx="181" cy="31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21525" name="Object 21"/>
            <p:cNvGraphicFramePr>
              <a:graphicFrameLocks noChangeAspect="1"/>
            </p:cNvGraphicFramePr>
            <p:nvPr/>
          </p:nvGraphicFramePr>
          <p:xfrm>
            <a:off x="181" y="1661"/>
            <a:ext cx="2064" cy="17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29" name="Image" r:id="rId5" imgW="3276190" imgH="2742857" progId="">
                    <p:embed/>
                  </p:oleObj>
                </mc:Choice>
                <mc:Fallback>
                  <p:oleObj name="Image" r:id="rId5" imgW="3276190" imgH="2742857" progId="">
                    <p:embed/>
                    <p:pic>
                      <p:nvPicPr>
                        <p:cNvPr id="0" name="Picture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1" y="1661"/>
                          <a:ext cx="2064" cy="172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519" name="Rectangle 15"/>
            <p:cNvSpPr>
              <a:spLocks noChangeArrowheads="1"/>
            </p:cNvSpPr>
            <p:nvPr/>
          </p:nvSpPr>
          <p:spPr bwMode="auto">
            <a:xfrm>
              <a:off x="431" y="1990"/>
              <a:ext cx="1712" cy="12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104306" tIns="52153" rIns="104306" bIns="52153">
              <a:spAutoFit/>
            </a:bodyPr>
            <a:lstStyle/>
            <a:p>
              <a:pPr defTabSz="1042988">
                <a:lnSpc>
                  <a:spcPct val="150000"/>
                </a:lnSpc>
                <a:buFontTx/>
                <a:buChar char="•"/>
              </a:pPr>
              <a:r>
                <a:rPr lang="en-GB" sz="1800"/>
                <a:t> Thinks lovingly of baby</a:t>
              </a:r>
            </a:p>
            <a:p>
              <a:pPr defTabSz="1042988">
                <a:lnSpc>
                  <a:spcPct val="150000"/>
                </a:lnSpc>
                <a:buFontTx/>
                <a:buChar char="•"/>
              </a:pPr>
              <a:r>
                <a:rPr lang="en-GB" sz="1800"/>
                <a:t> Sounds of baby</a:t>
              </a:r>
            </a:p>
            <a:p>
              <a:pPr defTabSz="1042988">
                <a:lnSpc>
                  <a:spcPct val="150000"/>
                </a:lnSpc>
                <a:buFontTx/>
                <a:buChar char="•"/>
              </a:pPr>
              <a:r>
                <a:rPr lang="en-GB" sz="1800"/>
                <a:t> Sight of baby</a:t>
              </a:r>
            </a:p>
            <a:p>
              <a:pPr defTabSz="1042988">
                <a:lnSpc>
                  <a:spcPct val="150000"/>
                </a:lnSpc>
                <a:buFontTx/>
                <a:buChar char="•"/>
              </a:pPr>
              <a:r>
                <a:rPr lang="en-GB" sz="1800"/>
                <a:t> Touches baby</a:t>
              </a:r>
            </a:p>
            <a:p>
              <a:pPr defTabSz="1042988">
                <a:lnSpc>
                  <a:spcPct val="150000"/>
                </a:lnSpc>
                <a:buFontTx/>
                <a:buChar char="•"/>
              </a:pPr>
              <a:r>
                <a:rPr lang="en-GB" sz="1800"/>
                <a:t> Confidence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4988" y="303214"/>
            <a:ext cx="9623425" cy="691336"/>
          </a:xfrm>
          <a:solidFill>
            <a:srgbClr val="008000"/>
          </a:solidFill>
        </p:spPr>
        <p:txBody>
          <a:bodyPr/>
          <a:lstStyle/>
          <a:p>
            <a:pPr algn="ctr"/>
            <a:r>
              <a:rPr lang="en-GB" sz="3200" dirty="0">
                <a:solidFill>
                  <a:schemeClr val="bg1"/>
                </a:solidFill>
              </a:rPr>
              <a:t>Inhibitor in breast milk</a:t>
            </a:r>
          </a:p>
        </p:txBody>
      </p:sp>
      <p:pic>
        <p:nvPicPr>
          <p:cNvPr id="22533" name="Picture 5" descr="scl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66988" y="1479550"/>
            <a:ext cx="3351216" cy="5055606"/>
          </a:xfrm>
          <a:prstGeom prst="rect">
            <a:avLst/>
          </a:prstGeom>
          <a:noFill/>
        </p:spPr>
      </p:pic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6632584" y="3494879"/>
            <a:ext cx="3368675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4306" tIns="52153" rIns="104306" bIns="52153">
            <a:spAutoFit/>
          </a:bodyPr>
          <a:lstStyle/>
          <a:p>
            <a:pPr algn="ctr" defTabSz="1042988">
              <a:spcBef>
                <a:spcPct val="50000"/>
              </a:spcBef>
            </a:pPr>
            <a:r>
              <a:rPr lang="en-GB" sz="3200" dirty="0"/>
              <a:t>If breast remains full of milk, secretion stops</a:t>
            </a:r>
            <a:r>
              <a:rPr lang="en-GB" sz="2700" dirty="0"/>
              <a:t> 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4084638" y="4892675"/>
            <a:ext cx="1177925" cy="4254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104306" tIns="52153" rIns="104306" bIns="52153">
            <a:spAutoFit/>
          </a:bodyPr>
          <a:lstStyle/>
          <a:p>
            <a:pPr algn="ctr" defTabSz="1042988">
              <a:spcBef>
                <a:spcPct val="50000"/>
              </a:spcBef>
            </a:pPr>
            <a:r>
              <a:rPr lang="en-GB"/>
              <a:t>Inhibitor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34988" y="303214"/>
            <a:ext cx="9623425" cy="905650"/>
          </a:xfrm>
          <a:solidFill>
            <a:srgbClr val="008000"/>
          </a:solidFill>
        </p:spPr>
        <p:txBody>
          <a:bodyPr/>
          <a:lstStyle/>
          <a:p>
            <a:pPr algn="ctr"/>
            <a:r>
              <a:rPr lang="en-GB" sz="3200" dirty="0">
                <a:solidFill>
                  <a:schemeClr val="bg1"/>
                </a:solidFill>
              </a:rPr>
              <a:t>Attachment to the breast</a:t>
            </a:r>
          </a:p>
        </p:txBody>
      </p:sp>
      <p:pic>
        <p:nvPicPr>
          <p:cNvPr id="23559" name="Picture 7" descr="scl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5475" y="1435100"/>
            <a:ext cx="6904038" cy="5521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WHO OHP">
  <a:themeElements>
    <a:clrScheme name="WHO OH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HO OH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29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WHO OH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O OH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O OH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O OH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O OH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O OH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O OH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O OH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O OH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O OH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O OH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O OH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254</Words>
  <Application>Microsoft Office PowerPoint</Application>
  <PresentationFormat>Custom</PresentationFormat>
  <Paragraphs>64</Paragraphs>
  <Slides>13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WHO OHP</vt:lpstr>
      <vt:lpstr>Image</vt:lpstr>
      <vt:lpstr>PowerPoint Presentation</vt:lpstr>
      <vt:lpstr>PowerPoint Presentation</vt:lpstr>
      <vt:lpstr>Session Objectives</vt:lpstr>
      <vt:lpstr>Anatomy of the breast</vt:lpstr>
      <vt:lpstr>Prolactin</vt:lpstr>
      <vt:lpstr>Oxytocin reflex</vt:lpstr>
      <vt:lpstr>Helping and hindering of oxytocin reflex </vt:lpstr>
      <vt:lpstr>Inhibitor in breast milk</vt:lpstr>
      <vt:lpstr>Attachment to the breast</vt:lpstr>
      <vt:lpstr>Good and poor attachment</vt:lpstr>
      <vt:lpstr>Attachment (outside appearance)</vt:lpstr>
      <vt:lpstr>Results of poor attachment</vt:lpstr>
      <vt:lpstr>Reflexes in the baby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infant and young child feeding</dc:title>
  <dc:creator>Ian</dc:creator>
  <cp:lastModifiedBy>DELL</cp:lastModifiedBy>
  <cp:revision>34</cp:revision>
  <dcterms:created xsi:type="dcterms:W3CDTF">2005-04-20T18:51:46Z</dcterms:created>
  <dcterms:modified xsi:type="dcterms:W3CDTF">2025-07-02T05:01:25Z</dcterms:modified>
</cp:coreProperties>
</file>